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65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266" r:id="rId27"/>
    <p:sldId id="312" r:id="rId28"/>
    <p:sldId id="313" r:id="rId29"/>
    <p:sldId id="314" r:id="rId30"/>
    <p:sldId id="315" r:id="rId31"/>
    <p:sldId id="31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89852" autoAdjust="0"/>
  </p:normalViewPr>
  <p:slideViewPr>
    <p:cSldViewPr snapToGrid="0"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CCD9B4C-F9CC-4A36-BA16-5BFA8B01427B}" type="datetimeFigureOut">
              <a:rPr lang="en-US"/>
              <a:pPr>
                <a:defRPr/>
              </a:pPr>
              <a:t>6/27/2017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AEA2BE3-27A3-4226-9D59-21E6F7471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3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EA2BE3-27A3-4226-9D59-21E6F74711B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intropage_pr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21054-A8C4-4AAD-89A1-08DFE4ACE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18D85-8081-4C91-9196-12C6F9894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952CC-D8FA-4D03-BCC8-DE687A51A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E1D85-F15D-49B8-B281-266DE1280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4F91D-8D01-48B4-845B-72A3CC314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A220E-21F1-4E2A-9E79-27162280A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8C05F-AB8F-4F97-A7B4-641767AFB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01FDA-6454-4C02-AC99-30A5DF97B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83D66-9D69-42A6-89C3-E76D0CD8F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57EC5-5249-4A23-AE3C-7624C1A2C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F5F5F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0D646C6-2908-4879-9522-52B893EDC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7" descr="RU_units-banner_red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72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endParaRPr lang="en-US" sz="2000" dirty="0">
              <a:solidFill>
                <a:schemeClr val="bg1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5F5F5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5F5F5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5F5F5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Oscar.HolmesIV@Rutgers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%3A%2F%2Ftherightscoop.com%2Fwp-content%2Fuploads%2F2015%2F12%2Fmelissa-harris-perry-01.jpeg&amp;imgrefurl=http%3A%2F%2Ftherightscoop.com%2Fwe-dont-go-to-war-with-them-melissa-harris-perry-equates-police-to-isis-terrorists-chicago-gang-bangers%2F&amp;docid=7dhGKM32u3DcdM&amp;tbnid=aj8LJlvRdFNPmM%3A&amp;vet=10ahUKEwj478PIqN7UAhWGZj4KHcs-BVM4ZBAzCCYoJDAk..i&amp;w=721&amp;h=291&amp;hl=en&amp;bih=652&amp;biw=1366&amp;q=Melissa%20Harris%20perry%20&amp;ved=0ahUKEwj478PIqN7UAhWGZj4KHcs-BVM4ZBAzCCYoJDAk&amp;iact=mrc&amp;uact=8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For Diversity Scholars Who Have Considered Activism When Scholarship Isn’t Enough!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Oscar Holmes IV, Ph.D.</a:t>
            </a:r>
          </a:p>
          <a:p>
            <a:r>
              <a:rPr lang="en-US" dirty="0">
                <a:hlinkClick r:id="rId2"/>
              </a:rPr>
              <a:t>Oscar.HolmesIV@Rutgers.edu</a:t>
            </a:r>
            <a:endParaRPr lang="en-US" dirty="0"/>
          </a:p>
          <a:p>
            <a:r>
              <a:rPr lang="en-US" dirty="0"/>
              <a:t>@OHIV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885950"/>
            <a:ext cx="8096250" cy="3810000"/>
          </a:xfrm>
        </p:spPr>
      </p:pic>
    </p:spTree>
    <p:extLst>
      <p:ext uri="{BB962C8B-B14F-4D97-AF65-F5344CB8AC3E}">
        <p14:creationId xmlns:p14="http://schemas.microsoft.com/office/powerpoint/2010/main" val="2638021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885950"/>
            <a:ext cx="6648450" cy="3810000"/>
          </a:xfrm>
        </p:spPr>
      </p:pic>
    </p:spTree>
    <p:extLst>
      <p:ext uri="{BB962C8B-B14F-4D97-AF65-F5344CB8AC3E}">
        <p14:creationId xmlns:p14="http://schemas.microsoft.com/office/powerpoint/2010/main" val="128001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Diversity Scholars Who Have Considered Activism When Scholarship Isn’t Enough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/>
              <a:t>Step 1</a:t>
            </a:r>
          </a:p>
          <a:p>
            <a:endParaRPr lang="en-US" sz="3600" dirty="0"/>
          </a:p>
          <a:p>
            <a:r>
              <a:rPr lang="en-US" sz="3600" dirty="0"/>
              <a:t>1.  Translate Research For The General Public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77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46" r="1535" b="38303"/>
          <a:stretch/>
        </p:blipFill>
        <p:spPr>
          <a:xfrm>
            <a:off x="539899" y="1533832"/>
            <a:ext cx="7571714" cy="4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05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883" t="9981" r="39085" b="32165"/>
          <a:stretch/>
        </p:blipFill>
        <p:spPr>
          <a:xfrm>
            <a:off x="4660491" y="609600"/>
            <a:ext cx="4483509" cy="297425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142" t="8674" r="37929" b="31797"/>
          <a:stretch/>
        </p:blipFill>
        <p:spPr>
          <a:xfrm>
            <a:off x="0" y="609600"/>
            <a:ext cx="4026310" cy="2698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452" t="8547" r="36452" b="22602"/>
          <a:stretch/>
        </p:blipFill>
        <p:spPr>
          <a:xfrm>
            <a:off x="1644445" y="3308555"/>
            <a:ext cx="4763730" cy="35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59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Diversity Scholars Who Have Considered Activism When Scholarship Isn’t Enough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US" sz="3600" dirty="0"/>
              <a:t>Step 2</a:t>
            </a:r>
          </a:p>
          <a:p>
            <a:endParaRPr lang="en-US" sz="3600" dirty="0"/>
          </a:p>
          <a:p>
            <a:r>
              <a:rPr lang="en-US" sz="2000" dirty="0">
                <a:effectLst>
                  <a:outerShdw blurRad="292100" dist="50800" dir="5400000" algn="ctr" rotWithShape="0">
                    <a:srgbClr val="000000"/>
                  </a:outerShdw>
                  <a:reflection stA="48000" endPos="65000" dist="50800" dir="5400000" sy="-100000" algn="bl" rotWithShape="0"/>
                </a:effectLst>
              </a:rPr>
              <a:t>1</a:t>
            </a:r>
            <a:r>
              <a:rPr lang="en-US" sz="2000" dirty="0">
                <a:effectLst>
                  <a:outerShdw blurRad="292100" dist="50800" dir="5400000" algn="ctr" rotWithShape="0">
                    <a:srgbClr val="000000">
                      <a:alpha val="0"/>
                    </a:srgbClr>
                  </a:outerShdw>
                  <a:reflection blurRad="1270000" stA="0" endPos="65000" dist="50800" dir="5400000" sy="-100000" algn="bl" rotWithShape="0"/>
                </a:effectLst>
              </a:rPr>
              <a:t>.  Translate Research For The General Public</a:t>
            </a:r>
          </a:p>
          <a:p>
            <a:endParaRPr lang="en-US" sz="3600" dirty="0"/>
          </a:p>
          <a:p>
            <a:r>
              <a:rPr lang="en-US" sz="3600" b="1" dirty="0"/>
              <a:t>2.  Partner with Activist Groups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371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8859"/>
            <a:ext cx="8332839" cy="4364181"/>
          </a:xfrm>
        </p:spPr>
      </p:pic>
    </p:spTree>
    <p:extLst>
      <p:ext uri="{BB962C8B-B14F-4D97-AF65-F5344CB8AC3E}">
        <p14:creationId xmlns:p14="http://schemas.microsoft.com/office/powerpoint/2010/main" val="1600277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8"/>
            <a:ext cx="4862052" cy="544036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52" y="1417638"/>
            <a:ext cx="428194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8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“I Can’t Breathe!”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1392"/>
            <a:ext cx="4123426" cy="46586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68" y="1621392"/>
            <a:ext cx="4157932" cy="465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0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54" t="11195" r="14337" b="39687"/>
          <a:stretch/>
        </p:blipFill>
        <p:spPr>
          <a:xfrm>
            <a:off x="105743" y="609600"/>
            <a:ext cx="5321663" cy="2227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421" t="7230" r="22521" b="21818"/>
          <a:stretch/>
        </p:blipFill>
        <p:spPr>
          <a:xfrm>
            <a:off x="5427406" y="1245815"/>
            <a:ext cx="3716594" cy="5036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898" t="7912" r="21856" b="2964"/>
          <a:stretch/>
        </p:blipFill>
        <p:spPr>
          <a:xfrm>
            <a:off x="105743" y="2836606"/>
            <a:ext cx="5169636" cy="37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5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Colored Girls Who Have Considered Suicide When The Rainbow Is </a:t>
            </a:r>
            <a:r>
              <a:rPr lang="en-US" dirty="0" err="1"/>
              <a:t>Enuf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1" y="1755058"/>
            <a:ext cx="4917057" cy="510294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37" y="1755058"/>
            <a:ext cx="4163497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5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Diversity Scholars Who Have Considered Activism When Scholarship Isn’t Enough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US" sz="3600" dirty="0"/>
              <a:t>Step 3</a:t>
            </a:r>
          </a:p>
          <a:p>
            <a:endParaRPr lang="en-US" sz="3600" dirty="0"/>
          </a:p>
          <a:p>
            <a:r>
              <a:rPr lang="en-US" sz="2000" dirty="0">
                <a:effectLst>
                  <a:outerShdw blurRad="292100" dist="50800" dir="5400000" algn="ctr" rotWithShape="0">
                    <a:srgbClr val="000000"/>
                  </a:outerShdw>
                  <a:reflection stA="48000" endPos="65000" dist="50800" dir="5400000" sy="-100000" algn="bl" rotWithShape="0"/>
                </a:effectLst>
              </a:rPr>
              <a:t>1</a:t>
            </a:r>
            <a:r>
              <a:rPr lang="en-US" sz="2000" dirty="0">
                <a:effectLst>
                  <a:outerShdw blurRad="292100" dist="50800" dir="5400000" algn="ctr" rotWithShape="0">
                    <a:srgbClr val="000000">
                      <a:alpha val="0"/>
                    </a:srgbClr>
                  </a:outerShdw>
                  <a:reflection blurRad="1270000" stA="0" endPos="65000" dist="50800" dir="5400000" sy="-100000" algn="bl" rotWithShape="0"/>
                </a:effectLst>
              </a:rPr>
              <a:t>.  Translate Research For The General Public</a:t>
            </a:r>
          </a:p>
          <a:p>
            <a:endParaRPr lang="en-US" sz="2000" dirty="0"/>
          </a:p>
          <a:p>
            <a:r>
              <a:rPr lang="en-US" sz="2000" dirty="0"/>
              <a:t>2.  Partner with Activist Groups</a:t>
            </a:r>
          </a:p>
          <a:p>
            <a:endParaRPr lang="en-US" sz="2000" dirty="0"/>
          </a:p>
          <a:p>
            <a:r>
              <a:rPr lang="en-US" sz="3600" b="1" dirty="0"/>
              <a:t>3.  Call Out Respectability Politics &amp; False Equivalencies</a:t>
            </a:r>
          </a:p>
          <a:p>
            <a:endParaRPr lang="en-US" sz="36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8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Respectability Politics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" y="1863213"/>
            <a:ext cx="3025628" cy="45339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77" y="1863213"/>
            <a:ext cx="2811873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8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91" t="9069" r="16643" b="42137"/>
          <a:stretch/>
        </p:blipFill>
        <p:spPr>
          <a:xfrm>
            <a:off x="0" y="609600"/>
            <a:ext cx="6061588" cy="221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323" t="21169" r="39355" b="22603"/>
          <a:stretch/>
        </p:blipFill>
        <p:spPr>
          <a:xfrm>
            <a:off x="103239" y="3943529"/>
            <a:ext cx="4601497" cy="2890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850" t="12754" r="38601" b="2964"/>
          <a:stretch/>
        </p:blipFill>
        <p:spPr>
          <a:xfrm>
            <a:off x="4704736" y="2403731"/>
            <a:ext cx="4439264" cy="43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9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88" t="9650" r="38844" b="10980"/>
          <a:stretch/>
        </p:blipFill>
        <p:spPr>
          <a:xfrm>
            <a:off x="1194619" y="1548581"/>
            <a:ext cx="6754762" cy="4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76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www.MoreColorMorePride.org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739" b="6814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66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28" t="9325" r="18361" b="3172"/>
          <a:stretch/>
        </p:blipFill>
        <p:spPr>
          <a:xfrm>
            <a:off x="162232" y="1920312"/>
            <a:ext cx="5678130" cy="3967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9297" r="16936" b="50717"/>
          <a:stretch/>
        </p:blipFill>
        <p:spPr>
          <a:xfrm>
            <a:off x="641554" y="609600"/>
            <a:ext cx="7595419" cy="1027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429" t="9981" r="36506" b="5485"/>
          <a:stretch/>
        </p:blipFill>
        <p:spPr>
          <a:xfrm>
            <a:off x="4572000" y="2364659"/>
            <a:ext cx="4395019" cy="43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38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“…this new pride flag conceptualization missed the mark by interpreting the colors of the flag as skin color rather than elements of the human experience.” 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24000"/>
            <a:ext cx="8406581" cy="5334000"/>
          </a:xfrm>
        </p:spPr>
      </p:pic>
    </p:spTree>
    <p:extLst>
      <p:ext uri="{BB962C8B-B14F-4D97-AF65-F5344CB8AC3E}">
        <p14:creationId xmlns:p14="http://schemas.microsoft.com/office/powerpoint/2010/main" val="2478421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" y="1524000"/>
            <a:ext cx="8229599" cy="5334000"/>
          </a:xfrm>
        </p:spPr>
      </p:pic>
    </p:spTree>
    <p:extLst>
      <p:ext uri="{BB962C8B-B14F-4D97-AF65-F5344CB8AC3E}">
        <p14:creationId xmlns:p14="http://schemas.microsoft.com/office/powerpoint/2010/main" val="3183125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“…this new pride flag conceptualization missed the mark by interpreting the colors of the flag as skin color rather than elements of the human experience.” 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24000"/>
            <a:ext cx="8406581" cy="5334000"/>
          </a:xfrm>
        </p:spPr>
      </p:pic>
    </p:spTree>
    <p:extLst>
      <p:ext uri="{BB962C8B-B14F-4D97-AF65-F5344CB8AC3E}">
        <p14:creationId xmlns:p14="http://schemas.microsoft.com/office/powerpoint/2010/main" val="3557859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044"/>
            <a:ext cx="3977148" cy="304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26" y="604043"/>
            <a:ext cx="3810000" cy="2802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294"/>
            <a:ext cx="4296697" cy="3030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26" y="3827295"/>
            <a:ext cx="3841547" cy="30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3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Colored Girls Who Have Considered Politics When Being Strong Isn’t Enough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" y="1638864"/>
            <a:ext cx="3893574" cy="4946759"/>
          </a:xfrm>
        </p:spPr>
      </p:pic>
      <p:pic>
        <p:nvPicPr>
          <p:cNvPr id="1030" name="Picture 6" descr="Image result for Melissa Harris perry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8693150"/>
            <a:ext cx="33718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45" y="1638863"/>
            <a:ext cx="3765755" cy="4946759"/>
          </a:xfrm>
        </p:spPr>
      </p:pic>
    </p:spTree>
    <p:extLst>
      <p:ext uri="{BB962C8B-B14F-4D97-AF65-F5344CB8AC3E}">
        <p14:creationId xmlns:p14="http://schemas.microsoft.com/office/powerpoint/2010/main" val="907343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9552" r="2897" b="19932"/>
          <a:stretch/>
        </p:blipFill>
        <p:spPr>
          <a:xfrm>
            <a:off x="539898" y="1417638"/>
            <a:ext cx="7910927" cy="48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70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8161" y="1524000"/>
            <a:ext cx="772519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 Diversity Scholars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Who Have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Considered Activism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When Scholarship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Isn’t Enough!</a:t>
            </a:r>
          </a:p>
        </p:txBody>
      </p:sp>
    </p:spTree>
    <p:extLst>
      <p:ext uri="{BB962C8B-B14F-4D97-AF65-F5344CB8AC3E}">
        <p14:creationId xmlns:p14="http://schemas.microsoft.com/office/powerpoint/2010/main" val="95517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Colored Boys Who Have Considered Suicide When The Rainbow Is Still Not Enough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3" y="1524000"/>
            <a:ext cx="2943854" cy="45339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10" y="1524000"/>
            <a:ext cx="3036939" cy="4420829"/>
          </a:xfrm>
        </p:spPr>
      </p:pic>
    </p:spTree>
    <p:extLst>
      <p:ext uri="{BB962C8B-B14F-4D97-AF65-F5344CB8AC3E}">
        <p14:creationId xmlns:p14="http://schemas.microsoft.com/office/powerpoint/2010/main" val="204224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1182" t="9052" r="25500" b="8458"/>
          <a:stretch/>
        </p:blipFill>
        <p:spPr>
          <a:xfrm>
            <a:off x="299165" y="1651819"/>
            <a:ext cx="4349035" cy="4512443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“At The individual level, psychological and social boundaries and levels of comfort with difference and diversity can be framed as micro level borders.” </a:t>
            </a:r>
            <a:r>
              <a:rPr lang="en-US" sz="2000" dirty="0"/>
              <a:t>~Dr. Joana </a:t>
            </a:r>
            <a:r>
              <a:rPr lang="en-US" sz="2000" dirty="0" err="1"/>
              <a:t>Vassilopoulou</a:t>
            </a:r>
            <a:r>
              <a:rPr lang="en-US" sz="2000" dirty="0"/>
              <a:t>, Brunel University, EDI Conference Chair </a:t>
            </a:r>
          </a:p>
        </p:txBody>
      </p:sp>
    </p:spTree>
    <p:extLst>
      <p:ext uri="{BB962C8B-B14F-4D97-AF65-F5344CB8AC3E}">
        <p14:creationId xmlns:p14="http://schemas.microsoft.com/office/powerpoint/2010/main" val="3360597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721253" cy="264557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5320"/>
            <a:ext cx="4038600" cy="2692400"/>
          </a:xfrm>
        </p:spPr>
      </p:pic>
      <p:pic>
        <p:nvPicPr>
          <p:cNvPr id="2050" name="Picture 2" descr="https://grist.files.wordpress.com/2014/06/articseaice.jpg?w=970&amp;h=5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6" y="4431582"/>
            <a:ext cx="4665653" cy="242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91" y="4439264"/>
            <a:ext cx="4026310" cy="24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886200" cy="45339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038600" cy="4533900"/>
          </a:xfrm>
        </p:spPr>
      </p:pic>
    </p:spTree>
    <p:extLst>
      <p:ext uri="{BB962C8B-B14F-4D97-AF65-F5344CB8AC3E}">
        <p14:creationId xmlns:p14="http://schemas.microsoft.com/office/powerpoint/2010/main" val="331718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Lawson-Marriott Elementary/Middle School</a:t>
            </a:r>
          </a:p>
        </p:txBody>
      </p:sp>
      <p:pic>
        <p:nvPicPr>
          <p:cNvPr id="4" name="Content Placeholder 3" descr="Laws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3803" y="1680795"/>
            <a:ext cx="6316394" cy="4737296"/>
          </a:xfrm>
        </p:spPr>
      </p:pic>
    </p:spTree>
    <p:extLst>
      <p:ext uri="{BB962C8B-B14F-4D97-AF65-F5344CB8AC3E}">
        <p14:creationId xmlns:p14="http://schemas.microsoft.com/office/powerpoint/2010/main" val="5754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“…an oasis of freedom and justice.”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1524000"/>
            <a:ext cx="8060266" cy="4533900"/>
          </a:xfrm>
        </p:spPr>
      </p:pic>
    </p:spTree>
    <p:extLst>
      <p:ext uri="{BB962C8B-B14F-4D97-AF65-F5344CB8AC3E}">
        <p14:creationId xmlns:p14="http://schemas.microsoft.com/office/powerpoint/2010/main" val="4114781278"/>
      </p:ext>
    </p:extLst>
  </p:cSld>
  <p:clrMapOvr>
    <a:masterClrMapping/>
  </p:clrMapOvr>
</p:sld>
</file>

<file path=ppt/theme/theme1.xml><?xml version="1.0" encoding="utf-8"?>
<a:theme xmlns:a="http://schemas.openxmlformats.org/drawingml/2006/main" name="RU_Template_Arial_G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RU_Template_Arial_G</Template>
  <TotalTime>955</TotalTime>
  <Words>281</Words>
  <Application>Microsoft Office PowerPoint</Application>
  <PresentationFormat>On-screen Show (4:3)</PresentationFormat>
  <Paragraphs>39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RU_Template_Arial_G</vt:lpstr>
      <vt:lpstr>For Diversity Scholars Who Have Considered Activism When Scholarship Isn’t Enough!</vt:lpstr>
      <vt:lpstr>For Colored Girls Who Have Considered Suicide When The Rainbow Is Enuf</vt:lpstr>
      <vt:lpstr>For Colored Girls Who Have Considered Politics When Being Strong Isn’t Enough</vt:lpstr>
      <vt:lpstr>For Colored Boys Who Have Considered Suicide When The Rainbow Is Still Not Enough</vt:lpstr>
      <vt:lpstr>PowerPoint Presentation</vt:lpstr>
      <vt:lpstr>PowerPoint Presentation</vt:lpstr>
      <vt:lpstr>PowerPoint Presentation</vt:lpstr>
      <vt:lpstr>Lawson-Marriott Elementary/Middle School</vt:lpstr>
      <vt:lpstr>“…an oasis of freedom and justice.” </vt:lpstr>
      <vt:lpstr>PowerPoint Presentation</vt:lpstr>
      <vt:lpstr>PowerPoint Presentation</vt:lpstr>
      <vt:lpstr>For Diversity Scholars Who Have Considered Activism When Scholarship Isn’t Enough </vt:lpstr>
      <vt:lpstr>PowerPoint Presentation</vt:lpstr>
      <vt:lpstr>PowerPoint Presentation</vt:lpstr>
      <vt:lpstr>For Diversity Scholars Who Have Considered Activism When Scholarship Isn’t Enough </vt:lpstr>
      <vt:lpstr>PowerPoint Presentation</vt:lpstr>
      <vt:lpstr>PowerPoint Presentation</vt:lpstr>
      <vt:lpstr>“I Can’t Breathe!”</vt:lpstr>
      <vt:lpstr>PowerPoint Presentation</vt:lpstr>
      <vt:lpstr>For Diversity Scholars Who Have Considered Activism When Scholarship Isn’t Enough </vt:lpstr>
      <vt:lpstr>Respectability Politics</vt:lpstr>
      <vt:lpstr>PowerPoint Presentation</vt:lpstr>
      <vt:lpstr>PowerPoint Presentation</vt:lpstr>
      <vt:lpstr>www.MoreColorMorePride.org</vt:lpstr>
      <vt:lpstr>PowerPoint Presentation</vt:lpstr>
      <vt:lpstr>“…this new pride flag conceptualization missed the mark by interpreting the colors of the flag as skin color rather than elements of the human experience.” </vt:lpstr>
      <vt:lpstr>PowerPoint Presentation</vt:lpstr>
      <vt:lpstr>“…this new pride flag conceptualization missed the mark by interpreting the colors of the flag as skin color rather than elements of the human experience.”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Holmes IV</dc:creator>
  <cp:lastModifiedBy>O H</cp:lastModifiedBy>
  <cp:revision>87</cp:revision>
  <dcterms:created xsi:type="dcterms:W3CDTF">2013-05-29T20:51:11Z</dcterms:created>
  <dcterms:modified xsi:type="dcterms:W3CDTF">2017-06-27T22:55:35Z</dcterms:modified>
</cp:coreProperties>
</file>